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5" r:id="rId1"/>
  </p:sldMasterIdLst>
  <p:notesMasterIdLst>
    <p:notesMasterId r:id="rId19"/>
  </p:notesMasterIdLst>
  <p:sldIdLst>
    <p:sldId id="256" r:id="rId2"/>
    <p:sldId id="262" r:id="rId3"/>
    <p:sldId id="352" r:id="rId4"/>
    <p:sldId id="368" r:id="rId5"/>
    <p:sldId id="364" r:id="rId6"/>
    <p:sldId id="314" r:id="rId7"/>
    <p:sldId id="361" r:id="rId8"/>
    <p:sldId id="362" r:id="rId9"/>
    <p:sldId id="315" r:id="rId10"/>
    <p:sldId id="357" r:id="rId11"/>
    <p:sldId id="351" r:id="rId12"/>
    <p:sldId id="369" r:id="rId13"/>
    <p:sldId id="370" r:id="rId14"/>
    <p:sldId id="354" r:id="rId15"/>
    <p:sldId id="319" r:id="rId16"/>
    <p:sldId id="367" r:id="rId17"/>
    <p:sldId id="291" r:id="rId18"/>
  </p:sldIdLst>
  <p:sldSz cx="9144000" cy="5143500" type="screen16x9"/>
  <p:notesSz cx="6858000" cy="9144000"/>
  <p:embeddedFontLst>
    <p:embeddedFont>
      <p:font typeface="Barlow" panose="00000500000000000000" pitchFamily="2" charset="-70"/>
      <p:regular r:id="rId20"/>
      <p:bold r:id="rId21"/>
      <p:italic r:id="rId22"/>
      <p:bold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Black" panose="020F0502020204030203" pitchFamily="34" charset="0"/>
      <p:bold r:id="rId28"/>
      <p:italic r:id="rId29"/>
      <p:boldItalic r:id="rId30"/>
    </p:embeddedFont>
    <p:embeddedFont>
      <p:font typeface="Lato Light" panose="020F0502020204030203" pitchFamily="34" charset="0"/>
      <p:regular r:id="rId31"/>
      <p:bold r:id="rId32"/>
      <p:italic r:id="rId33"/>
      <p:boldItalic r:id="rId34"/>
    </p:embeddedFont>
    <p:embeddedFont>
      <p:font typeface="Montserrat" panose="00000500000000000000" pitchFamily="2" charset="-7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33" userDrawn="1">
          <p15:clr>
            <a:srgbClr val="9AA0A6"/>
          </p15:clr>
        </p15:guide>
        <p15:guide id="2" pos="1587" userDrawn="1">
          <p15:clr>
            <a:srgbClr val="9AA0A6"/>
          </p15:clr>
        </p15:guide>
        <p15:guide id="3" orient="horz" pos="1371" userDrawn="1">
          <p15:clr>
            <a:srgbClr val="A4A3A4"/>
          </p15:clr>
        </p15:guide>
        <p15:guide id="4" pos="385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788647-9CA4-4901-9E9A-FE99EE816869}">
  <a:tblStyle styleId="{84788647-9CA4-4901-9E9A-FE99EE81686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3"/>
    <p:restoredTop sz="94696"/>
  </p:normalViewPr>
  <p:slideViewPr>
    <p:cSldViewPr snapToGrid="0">
      <p:cViewPr varScale="1">
        <p:scale>
          <a:sx n="133" d="100"/>
          <a:sy n="133" d="100"/>
        </p:scale>
        <p:origin x="1242" y="126"/>
      </p:cViewPr>
      <p:guideLst>
        <p:guide orient="horz" pos="1733"/>
        <p:guide pos="1587"/>
        <p:guide orient="horz" pos="1371"/>
        <p:guide pos="3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1" name="Google Shape;1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43F17612-AF09-030C-3917-5A1C06EE5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E784F47E-45EC-7436-6926-A2FB43E878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3A4DF23C-BA5A-1277-ACD4-4A932970B6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3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FB16F5D1-F7A7-DEBB-5A70-BF2658942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789481FB-3ED0-E868-60E8-D6CA50FECC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2A552DB9-2F4F-0452-E1B8-2960E81419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054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00D84F5D-8951-C0D0-8018-9217841A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CB4FD5AE-4801-FE6B-5EC0-F11A729C42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D87A369E-414C-243D-EC7E-CF254AFAB1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17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FE0A6322-7725-16D3-A2C0-C9A3F21C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45998BBB-8BE8-A875-46ED-CDB7456DFF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427457AA-9C61-B866-7809-7306B473BD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0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E2E10933-F7B2-1A68-0150-E5446FB3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>
            <a:extLst>
              <a:ext uri="{FF2B5EF4-FFF2-40B4-BE49-F238E27FC236}">
                <a16:creationId xmlns:a16="http://schemas.microsoft.com/office/drawing/2014/main" id="{12371107-EF22-E4A4-394D-C8A0D6AF0D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239" name="Google Shape;239;p5:notes">
            <a:extLst>
              <a:ext uri="{FF2B5EF4-FFF2-40B4-BE49-F238E27FC236}">
                <a16:creationId xmlns:a16="http://schemas.microsoft.com/office/drawing/2014/main" id="{39973371-5082-06A8-7CFB-D42FF1B830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048E91D6-FBEC-B3C7-C8E4-14F693522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C2A2686E-04D8-BA37-8C78-36C39497BB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E8C0449D-F02F-FB09-50E0-CD448D97FC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52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706" name="Google Shape;7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239" name="Google Shape;2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74A2AC99-3A0A-5F19-6D66-8CB5A62B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653161AB-A194-1E45-C917-783C070992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76D56DA4-B130-FAD3-0E9D-C60B38A9D3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7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D004AB5F-EDE9-3E33-12A2-B83BA0316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A3ECEFDF-FECE-2356-83B3-4972C53A1E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D4ED2E5C-9772-BEC7-6279-CC210E5B92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6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43675E6F-128E-229C-7D87-F86FE2140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>
            <a:extLst>
              <a:ext uri="{FF2B5EF4-FFF2-40B4-BE49-F238E27FC236}">
                <a16:creationId xmlns:a16="http://schemas.microsoft.com/office/drawing/2014/main" id="{10DB4C22-3EFA-BA06-06D8-C6093DFBCB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239" name="Google Shape;239;p5:notes">
            <a:extLst>
              <a:ext uri="{FF2B5EF4-FFF2-40B4-BE49-F238E27FC236}">
                <a16:creationId xmlns:a16="http://schemas.microsoft.com/office/drawing/2014/main" id="{4E46F685-3616-BEAA-8A4C-7195E20743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9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C05DF694-82D5-183F-4B88-4B7110FBE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D9FBA9D6-1209-54E1-1534-74DB805BAF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957A1087-43B7-EA54-F999-7F72DE456C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2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F5148774-F5D2-6813-C452-0E216E80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>
            <a:extLst>
              <a:ext uri="{FF2B5EF4-FFF2-40B4-BE49-F238E27FC236}">
                <a16:creationId xmlns:a16="http://schemas.microsoft.com/office/drawing/2014/main" id="{D1CAB73B-49DD-F3FD-F1DD-C1688C3830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188" name="Google Shape;188;p3:notes">
            <a:extLst>
              <a:ext uri="{FF2B5EF4-FFF2-40B4-BE49-F238E27FC236}">
                <a16:creationId xmlns:a16="http://schemas.microsoft.com/office/drawing/2014/main" id="{F02B65D7-B6FE-EC33-B1A8-311A07219F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4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F5B85318-D2AF-99D4-8B15-6A5F820A5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>
            <a:extLst>
              <a:ext uri="{FF2B5EF4-FFF2-40B4-BE49-F238E27FC236}">
                <a16:creationId xmlns:a16="http://schemas.microsoft.com/office/drawing/2014/main" id="{FFA6CD8A-9CB0-6651-4FEF-9CEC5B5AFB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239" name="Google Shape;239;p5:notes">
            <a:extLst>
              <a:ext uri="{FF2B5EF4-FFF2-40B4-BE49-F238E27FC236}">
                <a16:creationId xmlns:a16="http://schemas.microsoft.com/office/drawing/2014/main" id="{5CA93C4A-EF53-036E-B6D2-9B2A88BC8D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79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7D6C14F0-CA7B-EA19-A7B8-144DA443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9:notes">
            <a:extLst>
              <a:ext uri="{FF2B5EF4-FFF2-40B4-BE49-F238E27FC236}">
                <a16:creationId xmlns:a16="http://schemas.microsoft.com/office/drawing/2014/main" id="{FCE7FDDD-D8A2-5B34-6282-DFDC7A62D1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498" name="Google Shape;498;p19:notes">
            <a:extLst>
              <a:ext uri="{FF2B5EF4-FFF2-40B4-BE49-F238E27FC236}">
                <a16:creationId xmlns:a16="http://schemas.microsoft.com/office/drawing/2014/main" id="{394F1AD7-257C-0998-0849-0138BDF4B1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0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43858" y="1172225"/>
            <a:ext cx="67707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 b="1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43852" y="3261775"/>
            <a:ext cx="67707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○"/>
              <a:defRPr sz="1200"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13225" y="38404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CUSTOM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6" name="Google Shape;16;p4"/>
          <p:cNvSpPr txBox="1">
            <a:spLocks noGrp="1"/>
          </p:cNvSpPr>
          <p:nvPr>
            <p:ph type="ctrTitle" idx="2"/>
          </p:nvPr>
        </p:nvSpPr>
        <p:spPr>
          <a:xfrm>
            <a:off x="2310350" y="1473708"/>
            <a:ext cx="2542303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2310350" y="1858875"/>
            <a:ext cx="2150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ctrTitle" idx="4"/>
          </p:nvPr>
        </p:nvSpPr>
        <p:spPr>
          <a:xfrm>
            <a:off x="5841147" y="1446813"/>
            <a:ext cx="2542303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6"/>
          </p:nvPr>
        </p:nvSpPr>
        <p:spPr>
          <a:xfrm>
            <a:off x="5803571" y="1858875"/>
            <a:ext cx="2150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 idx="7"/>
          </p:nvPr>
        </p:nvSpPr>
        <p:spPr>
          <a:xfrm>
            <a:off x="2310350" y="2883933"/>
            <a:ext cx="2542303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9"/>
          </p:nvPr>
        </p:nvSpPr>
        <p:spPr>
          <a:xfrm>
            <a:off x="2310350" y="3298325"/>
            <a:ext cx="2150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 idx="13"/>
          </p:nvPr>
        </p:nvSpPr>
        <p:spPr>
          <a:xfrm>
            <a:off x="5883747" y="2868775"/>
            <a:ext cx="2542303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5"/>
          </p:nvPr>
        </p:nvSpPr>
        <p:spPr>
          <a:xfrm>
            <a:off x="5856852" y="3283404"/>
            <a:ext cx="2150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28" name="Google Shape;28;p4"/>
          <p:cNvSpPr/>
          <p:nvPr/>
        </p:nvSpPr>
        <p:spPr>
          <a:xfrm>
            <a:off x="50" y="4834275"/>
            <a:ext cx="45720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4572000" y="4834275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968425" y="2074648"/>
            <a:ext cx="4462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3968275" y="3323281"/>
            <a:ext cx="44625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b="0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6"/>
          <p:cNvSpPr/>
          <p:nvPr/>
        </p:nvSpPr>
        <p:spPr>
          <a:xfrm rot="10800000" flipH="1">
            <a:off x="491666" y="2571750"/>
            <a:ext cx="1216200" cy="159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40" name="Google Shape;40;p6"/>
          <p:cNvSpPr/>
          <p:nvPr/>
        </p:nvSpPr>
        <p:spPr>
          <a:xfrm rot="10800000" flipH="1">
            <a:off x="1707866" y="150"/>
            <a:ext cx="12162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713225" y="38404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1"/>
          </p:nvPr>
        </p:nvSpPr>
        <p:spPr>
          <a:xfrm>
            <a:off x="713225" y="2371675"/>
            <a:ext cx="2987100" cy="1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 b="0" i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○"/>
              <a:defRPr sz="1200"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○"/>
              <a:defRPr sz="1200"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2"/>
          </p:nvPr>
        </p:nvSpPr>
        <p:spPr>
          <a:xfrm>
            <a:off x="3962400" y="2371675"/>
            <a:ext cx="2987100" cy="1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 b="0" i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○"/>
              <a:defRPr sz="1200"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○"/>
              <a:defRPr sz="1200"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3"/>
          </p:nvPr>
        </p:nvSpPr>
        <p:spPr>
          <a:xfrm>
            <a:off x="713225" y="1925800"/>
            <a:ext cx="29871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4"/>
          </p:nvPr>
        </p:nvSpPr>
        <p:spPr>
          <a:xfrm>
            <a:off x="3962400" y="1925800"/>
            <a:ext cx="29871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4"/>
          <p:cNvSpPr/>
          <p:nvPr/>
        </p:nvSpPr>
        <p:spPr>
          <a:xfrm>
            <a:off x="7520700" y="1604682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6304500" y="0"/>
            <a:ext cx="1216200" cy="1604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713225" y="673625"/>
            <a:ext cx="5676000" cy="13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72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2" name="Google Shape;172;p26"/>
          <p:cNvSpPr txBox="1">
            <a:spLocks noGrp="1"/>
          </p:cNvSpPr>
          <p:nvPr>
            <p:ph type="subTitle" idx="1"/>
          </p:nvPr>
        </p:nvSpPr>
        <p:spPr>
          <a:xfrm>
            <a:off x="717800" y="1255775"/>
            <a:ext cx="4631700" cy="3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73" name="Google Shape;173;p26"/>
          <p:cNvSpPr/>
          <p:nvPr/>
        </p:nvSpPr>
        <p:spPr>
          <a:xfrm>
            <a:off x="7927800" y="257160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60" r:id="rId5"/>
    <p:sldLayoutId id="2147483671" r:id="rId6"/>
    <p:sldLayoutId id="2147483672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ctrTitle"/>
          </p:nvPr>
        </p:nvSpPr>
        <p:spPr>
          <a:xfrm>
            <a:off x="611188" y="1485698"/>
            <a:ext cx="5991819" cy="221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lt-LT" sz="2800" dirty="0">
                <a:solidFill>
                  <a:schemeClr val="bg1"/>
                </a:solidFill>
              </a:rPr>
              <a:t>Kodėl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lt-LT" sz="2800" dirty="0">
                <a:solidFill>
                  <a:schemeClr val="bg1"/>
                </a:solidFill>
              </a:rPr>
              <a:t>sveikatos raštingumas ir sąmoningumas </a:t>
            </a:r>
            <a:r>
              <a:rPr lang="lt-LT" sz="2800" i="1" dirty="0">
                <a:solidFill>
                  <a:schemeClr val="bg1"/>
                </a:solidFill>
              </a:rPr>
              <a:t>ikimokykliniame ugdyme </a:t>
            </a:r>
            <a:r>
              <a:rPr lang="lt-LT" sz="2800" dirty="0">
                <a:solidFill>
                  <a:schemeClr val="bg1"/>
                </a:solidFill>
              </a:rPr>
              <a:t>yra svarbus 	</a:t>
            </a:r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518782" y="4026348"/>
            <a:ext cx="6770700" cy="9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lt-LT" sz="1400" b="1" dirty="0">
                <a:solidFill>
                  <a:schemeClr val="accent3"/>
                </a:solidFill>
              </a:rPr>
              <a:t>Andrej Rudanov</a:t>
            </a:r>
            <a:br>
              <a:rPr lang="lt-LT" sz="1400" b="1" dirty="0">
                <a:solidFill>
                  <a:schemeClr val="accent3"/>
                </a:solidFill>
              </a:rPr>
            </a:br>
            <a:r>
              <a:rPr lang="lt-LT" sz="1400" b="1" dirty="0">
                <a:solidFill>
                  <a:schemeClr val="accent3"/>
                </a:solidFill>
              </a:rPr>
              <a:t>Gyvybės mokslų teisės ekspertas</a:t>
            </a:r>
            <a:br>
              <a:rPr lang="lt-LT" sz="1400" b="1" dirty="0">
                <a:solidFill>
                  <a:schemeClr val="accent3"/>
                </a:solidFill>
              </a:rPr>
            </a:br>
            <a:r>
              <a:rPr lang="lt-LT" sz="1400" b="1" dirty="0">
                <a:solidFill>
                  <a:schemeClr val="accent3"/>
                </a:solidFill>
              </a:rPr>
              <a:t>202</a:t>
            </a:r>
            <a:r>
              <a:rPr lang="en-US" sz="1400" b="1" dirty="0">
                <a:solidFill>
                  <a:schemeClr val="accent3"/>
                </a:solidFill>
              </a:rPr>
              <a:t>6</a:t>
            </a:r>
            <a:r>
              <a:rPr lang="lt-LT" sz="1400" b="1" dirty="0">
                <a:solidFill>
                  <a:schemeClr val="accent3"/>
                </a:solidFill>
              </a:rPr>
              <a:t> m. </a:t>
            </a:r>
            <a:r>
              <a:rPr lang="en-US" sz="1400" b="1" dirty="0" err="1">
                <a:solidFill>
                  <a:schemeClr val="accent3"/>
                </a:solidFill>
              </a:rPr>
              <a:t>kovo</a:t>
            </a:r>
            <a:r>
              <a:rPr lang="lt-LT" sz="1400" b="1" dirty="0">
                <a:solidFill>
                  <a:schemeClr val="accent3"/>
                </a:solidFill>
              </a:rPr>
              <a:t> </a:t>
            </a:r>
            <a:r>
              <a:rPr lang="en-US" sz="1400" b="1" dirty="0">
                <a:solidFill>
                  <a:schemeClr val="accent3"/>
                </a:solidFill>
              </a:rPr>
              <a:t>10</a:t>
            </a:r>
            <a:r>
              <a:rPr lang="lt-LT" sz="1400" b="1" dirty="0">
                <a:solidFill>
                  <a:schemeClr val="accent3"/>
                </a:solidFill>
              </a:rPr>
              <a:t> d.</a:t>
            </a:r>
            <a:br>
              <a:rPr lang="lt-LT" sz="1400" b="1" dirty="0">
                <a:solidFill>
                  <a:schemeClr val="accent3"/>
                </a:solidFill>
              </a:rPr>
            </a:br>
            <a:endParaRPr sz="1400" dirty="0">
              <a:solidFill>
                <a:schemeClr val="accent3"/>
              </a:solidFill>
              <a:sym typeface="Lato Ligh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9B2EE0-AB12-9744-8547-076038E4181B}"/>
              </a:ext>
            </a:extLst>
          </p:cNvPr>
          <p:cNvCxnSpPr/>
          <p:nvPr/>
        </p:nvCxnSpPr>
        <p:spPr>
          <a:xfrm>
            <a:off x="661762" y="3767451"/>
            <a:ext cx="448235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9FBFD68-A1F2-B248-BC84-7E53F4A762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7" y="426702"/>
            <a:ext cx="2171700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DD697-B423-AF03-8677-F7610ED425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</a:blip>
          <a:stretch>
            <a:fillRect/>
          </a:stretch>
        </p:blipFill>
        <p:spPr>
          <a:xfrm>
            <a:off x="5971772" y="363873"/>
            <a:ext cx="4131299" cy="4219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3ED40C27-72CC-8D74-6369-F8658F0BD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1">
            <a:extLst>
              <a:ext uri="{FF2B5EF4-FFF2-40B4-BE49-F238E27FC236}">
                <a16:creationId xmlns:a16="http://schemas.microsoft.com/office/drawing/2014/main" id="{01E59F48-E33C-9F96-ABA7-FAFE77A773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6" y="410180"/>
            <a:ext cx="5591274" cy="1330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lt-LT" dirty="0"/>
              <a:t>Medicinos mokslo</a:t>
            </a:r>
            <a:br>
              <a:rPr lang="lt-LT" dirty="0"/>
            </a:br>
            <a:r>
              <a:rPr lang="lt-LT" dirty="0"/>
              <a:t>                             įrodymai</a:t>
            </a:r>
          </a:p>
        </p:txBody>
      </p:sp>
      <p:sp>
        <p:nvSpPr>
          <p:cNvPr id="505" name="Google Shape;505;p51">
            <a:extLst>
              <a:ext uri="{FF2B5EF4-FFF2-40B4-BE49-F238E27FC236}">
                <a16:creationId xmlns:a16="http://schemas.microsoft.com/office/drawing/2014/main" id="{F6938564-F062-2531-9719-4648A9238876}"/>
              </a:ext>
            </a:extLst>
          </p:cNvPr>
          <p:cNvSpPr/>
          <p:nvPr/>
        </p:nvSpPr>
        <p:spPr>
          <a:xfrm>
            <a:off x="7520700" y="205110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06" name="Google Shape;506;p51">
            <a:extLst>
              <a:ext uri="{FF2B5EF4-FFF2-40B4-BE49-F238E27FC236}">
                <a16:creationId xmlns:a16="http://schemas.microsoft.com/office/drawing/2014/main" id="{F926D6F7-A549-C440-402D-604E35287B32}"/>
              </a:ext>
            </a:extLst>
          </p:cNvPr>
          <p:cNvSpPr/>
          <p:nvPr/>
        </p:nvSpPr>
        <p:spPr>
          <a:xfrm>
            <a:off x="6304500" y="0"/>
            <a:ext cx="1216200" cy="205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4D255D-FF95-05A5-6763-B8C71B679414}"/>
              </a:ext>
            </a:extLst>
          </p:cNvPr>
          <p:cNvCxnSpPr/>
          <p:nvPr/>
        </p:nvCxnSpPr>
        <p:spPr>
          <a:xfrm>
            <a:off x="842680" y="1056933"/>
            <a:ext cx="448235" cy="0"/>
          </a:xfrm>
          <a:prstGeom prst="line">
            <a:avLst/>
          </a:prstGeom>
          <a:ln w="76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0E6223D-49CD-CCD0-6BD5-37386F11E4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2680" y="1740416"/>
            <a:ext cx="3038120" cy="252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193;p31">
            <a:extLst>
              <a:ext uri="{FF2B5EF4-FFF2-40B4-BE49-F238E27FC236}">
                <a16:creationId xmlns:a16="http://schemas.microsoft.com/office/drawing/2014/main" id="{FAC2CAAA-ECEA-6BD8-ECB3-9E6D0DA581AB}"/>
              </a:ext>
            </a:extLst>
          </p:cNvPr>
          <p:cNvSpPr txBox="1">
            <a:spLocks/>
          </p:cNvSpPr>
          <p:nvPr/>
        </p:nvSpPr>
        <p:spPr>
          <a:xfrm>
            <a:off x="3950070" y="2161720"/>
            <a:ext cx="3429930" cy="246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 b="0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Light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43"/>
              </a:buClr>
              <a:buSzPts val="1400"/>
              <a:buFont typeface="Quicksand Light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just"/>
            <a:r>
              <a:rPr lang="lt-LT" dirty="0"/>
              <a:t>iki 6 metų susiformuoja daug pagrindinių įpročių;</a:t>
            </a:r>
          </a:p>
          <a:p>
            <a:pPr algn="just"/>
            <a:endParaRPr lang="lt-LT" dirty="0"/>
          </a:p>
          <a:p>
            <a:pPr algn="just"/>
            <a:r>
              <a:rPr lang="lt-LT" dirty="0"/>
              <a:t>ankstyvos patirtys veikia viso gyvenimo sveikatą;</a:t>
            </a:r>
          </a:p>
          <a:p>
            <a:pPr algn="just"/>
            <a:endParaRPr lang="lt-LT" dirty="0"/>
          </a:p>
          <a:p>
            <a:pPr algn="just"/>
            <a:r>
              <a:rPr lang="lt-LT" dirty="0"/>
              <a:t>ankstyvas ugdymas padeda išvengti rizikos elgesio ateityje.</a:t>
            </a:r>
          </a:p>
          <a:p>
            <a:pPr marL="139700" indent="0" algn="just">
              <a:buNone/>
            </a:pPr>
            <a:endParaRPr lang="lt-LT" dirty="0"/>
          </a:p>
          <a:p>
            <a:pPr marL="139700" indent="0" algn="just">
              <a:buNone/>
            </a:pPr>
            <a:endParaRPr lang="lt-LT" dirty="0"/>
          </a:p>
          <a:p>
            <a:pPr marL="139700" indent="0" algn="just">
              <a:buNone/>
            </a:pPr>
            <a:r>
              <a:rPr lang="lt-LT" b="1" dirty="0">
                <a:solidFill>
                  <a:srgbClr val="0070C0"/>
                </a:solidFill>
              </a:rPr>
              <a:t>ESMĖ: </a:t>
            </a:r>
            <a:r>
              <a:rPr lang="lt-LT" dirty="0"/>
              <a:t>ankstyvas ugdymas = ilgalaikė investicija į sveikatą.</a:t>
            </a:r>
          </a:p>
        </p:txBody>
      </p:sp>
      <p:sp>
        <p:nvSpPr>
          <p:cNvPr id="4" name="Google Shape;311;p41">
            <a:extLst>
              <a:ext uri="{FF2B5EF4-FFF2-40B4-BE49-F238E27FC236}">
                <a16:creationId xmlns:a16="http://schemas.microsoft.com/office/drawing/2014/main" id="{76A3AE14-9C22-6D34-D73E-DF4FE2568627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 </a:t>
            </a:r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9405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7D4CAB22-F214-71DA-A079-C99A7CA4F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239A7220-2882-0625-8952-6C84AF1E8C6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32000" y="1520523"/>
            <a:ext cx="2833372" cy="3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8763" lvl="0" indent="-171450" algn="just">
              <a:buFont typeface="Arial" panose="020B0604020202020204" pitchFamily="34" charset="0"/>
              <a:buChar char="•"/>
            </a:pPr>
            <a:r>
              <a:rPr lang="lt-LT" dirty="0"/>
              <a:t>Fizinis aktyvumas</a:t>
            </a:r>
          </a:p>
          <a:p>
            <a:pPr marL="258763" lvl="0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lvl="0" indent="-171450" algn="just">
              <a:buFont typeface="Arial" panose="020B0604020202020204" pitchFamily="34" charset="0"/>
              <a:buChar char="•"/>
            </a:pPr>
            <a:r>
              <a:rPr lang="lt-LT" dirty="0"/>
              <a:t>Sveika mityba</a:t>
            </a:r>
          </a:p>
          <a:p>
            <a:pPr marL="258763" lvl="0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lvl="0" indent="-171450" algn="just">
              <a:buFont typeface="Arial" panose="020B0604020202020204" pitchFamily="34" charset="0"/>
              <a:buChar char="•"/>
            </a:pPr>
            <a:r>
              <a:rPr lang="lt-LT" dirty="0"/>
              <a:t>Asmens higiena</a:t>
            </a:r>
          </a:p>
          <a:p>
            <a:pPr marL="258763" lvl="0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lvl="0" indent="-171450" algn="just">
              <a:buFont typeface="Arial" panose="020B0604020202020204" pitchFamily="34" charset="0"/>
              <a:buChar char="•"/>
            </a:pPr>
            <a:r>
              <a:rPr lang="lt-LT" dirty="0"/>
              <a:t>Emocinė sveikata</a:t>
            </a:r>
          </a:p>
          <a:p>
            <a:pPr marL="258763" lvl="0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lvl="0" indent="-171450" algn="just">
              <a:buFont typeface="Arial" panose="020B0604020202020204" pitchFamily="34" charset="0"/>
              <a:buChar char="•"/>
            </a:pPr>
            <a:r>
              <a:rPr lang="lt-LT" dirty="0"/>
              <a:t>Saugumas</a:t>
            </a:r>
          </a:p>
        </p:txBody>
      </p:sp>
      <p:sp>
        <p:nvSpPr>
          <p:cNvPr id="4" name="Google Shape;500;p51">
            <a:extLst>
              <a:ext uri="{FF2B5EF4-FFF2-40B4-BE49-F238E27FC236}">
                <a16:creationId xmlns:a16="http://schemas.microsoft.com/office/drawing/2014/main" id="{D548E118-8B52-72CC-2EC8-F3F4E8C882B9}"/>
              </a:ext>
            </a:extLst>
          </p:cNvPr>
          <p:cNvSpPr txBox="1">
            <a:spLocks/>
          </p:cNvSpPr>
          <p:nvPr/>
        </p:nvSpPr>
        <p:spPr>
          <a:xfrm>
            <a:off x="3132000" y="187200"/>
            <a:ext cx="57456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r"/>
            <a:r>
              <a:rPr lang="lt-LT" dirty="0"/>
              <a:t>Sveikatos raštingumo komponentai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2EAE3-36E1-A639-9380-0DC77339EC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400" y="626400"/>
            <a:ext cx="2833372" cy="414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13909-E2AA-1FDC-E555-E0CA583AEA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30941" y="1330405"/>
            <a:ext cx="2946659" cy="294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100B6D8E-E7D3-3FD0-AE6A-7580595CAFF6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21084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8B81874A-BF9D-4AC5-B5F4-9FA5CFF8B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1405121D-26A7-0E7D-30AF-61BF684DD8C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32000" y="1520523"/>
            <a:ext cx="2833372" cy="3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Žaidimai apie sveiką maistą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Rankų plovimo ritualai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Aktyvūs žaidimai lauke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Emocijų pažinimo veiklos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Pasakos apie kūną ir sveikatą</a:t>
            </a:r>
          </a:p>
          <a:p>
            <a:pPr marL="114300" indent="0"/>
            <a:endParaRPr lang="lt-LT" dirty="0"/>
          </a:p>
        </p:txBody>
      </p:sp>
      <p:sp>
        <p:nvSpPr>
          <p:cNvPr id="4" name="Google Shape;500;p51">
            <a:extLst>
              <a:ext uri="{FF2B5EF4-FFF2-40B4-BE49-F238E27FC236}">
                <a16:creationId xmlns:a16="http://schemas.microsoft.com/office/drawing/2014/main" id="{B8C3A0BA-F56B-15D8-DA75-B167099AADFF}"/>
              </a:ext>
            </a:extLst>
          </p:cNvPr>
          <p:cNvSpPr txBox="1">
            <a:spLocks/>
          </p:cNvSpPr>
          <p:nvPr/>
        </p:nvSpPr>
        <p:spPr>
          <a:xfrm>
            <a:off x="3132000" y="187200"/>
            <a:ext cx="57456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r"/>
            <a:r>
              <a:rPr lang="lt-LT" dirty="0"/>
              <a:t>Sveikatos raštingumo komponentai (2)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886AB-3F71-66F7-5269-A3F160C4B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400" y="626400"/>
            <a:ext cx="2833372" cy="414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8A592-9631-7522-B169-6710FEFC79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30941" y="1330405"/>
            <a:ext cx="2946659" cy="294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91A4AC46-6387-E017-193A-7F0651DFD7CA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7841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8C895616-ABAB-8CF5-98DA-E2F094EFE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0B8C7E23-0DCA-E2FF-55BE-82B2E3A0B9D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32000" y="1520523"/>
            <a:ext cx="2833372" cy="3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lt-LT" dirty="0"/>
              <a:t>Sveikatos įpročiai stiprėja, kai:</a:t>
            </a:r>
          </a:p>
          <a:p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darželis ir šeima bendradarbiauja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tėvai gauna rekomendacijų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veiklos tęsiamos namuose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 marL="114300" indent="0"/>
            <a:endParaRPr lang="lt-LT" dirty="0"/>
          </a:p>
          <a:p>
            <a:pPr marL="114300" indent="0"/>
            <a:r>
              <a:rPr lang="lt-LT" dirty="0"/>
              <a:t>Pavyzdžiai:</a:t>
            </a:r>
          </a:p>
          <a:p>
            <a:pPr marL="114300" indent="0"/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sveikos mitybos savaitės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šeimos sporto renginiai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edukaciniai susitikimai</a:t>
            </a:r>
          </a:p>
        </p:txBody>
      </p:sp>
      <p:sp>
        <p:nvSpPr>
          <p:cNvPr id="4" name="Google Shape;500;p51">
            <a:extLst>
              <a:ext uri="{FF2B5EF4-FFF2-40B4-BE49-F238E27FC236}">
                <a16:creationId xmlns:a16="http://schemas.microsoft.com/office/drawing/2014/main" id="{B9B28465-7DC2-A741-2A44-243813F41BF2}"/>
              </a:ext>
            </a:extLst>
          </p:cNvPr>
          <p:cNvSpPr txBox="1">
            <a:spLocks/>
          </p:cNvSpPr>
          <p:nvPr/>
        </p:nvSpPr>
        <p:spPr>
          <a:xfrm>
            <a:off x="3132000" y="187200"/>
            <a:ext cx="57456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r"/>
            <a:r>
              <a:rPr lang="lt-LT" dirty="0"/>
              <a:t>Sveikatos raštingumo komponentai (3)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A0CAB-E416-7ED1-7CC0-0E0D2904DB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400" y="626400"/>
            <a:ext cx="2833372" cy="414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795F8C-61A2-4435-EEBE-16F94C50FB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30941" y="1330405"/>
            <a:ext cx="2946659" cy="294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BF92EF3F-BFC6-4F15-5B42-73EBAEF2787C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90205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6E2A5929-AA20-A09E-2177-B7691F6E1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89B68E18-754E-A656-58C8-96A5009487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39200" y="1447200"/>
            <a:ext cx="4879248" cy="21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laiko trūkumas programose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pedagogų pasirengimas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skirtingos šeimų nuostatos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socialiniai tinklai ir </a:t>
            </a:r>
            <a:r>
              <a:rPr lang="lt-LT" dirty="0" err="1"/>
              <a:t>skaitmenizacija</a:t>
            </a: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</p:txBody>
      </p:sp>
      <p:pic>
        <p:nvPicPr>
          <p:cNvPr id="3" name="Picture 2" descr="A person holding papers in front of a white wall&#10;&#10;AI-generated content may be incorrect.">
            <a:extLst>
              <a:ext uri="{FF2B5EF4-FFF2-40B4-BE49-F238E27FC236}">
                <a16:creationId xmlns:a16="http://schemas.microsoft.com/office/drawing/2014/main" id="{A6F7ADFA-E5BD-36C3-BD8E-D1F5E1415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00" y="-13446"/>
            <a:ext cx="3232800" cy="484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500;p51">
            <a:extLst>
              <a:ext uri="{FF2B5EF4-FFF2-40B4-BE49-F238E27FC236}">
                <a16:creationId xmlns:a16="http://schemas.microsoft.com/office/drawing/2014/main" id="{F100476A-0B6E-8C3B-72E1-F06ED7B4D951}"/>
              </a:ext>
            </a:extLst>
          </p:cNvPr>
          <p:cNvSpPr txBox="1">
            <a:spLocks/>
          </p:cNvSpPr>
          <p:nvPr/>
        </p:nvSpPr>
        <p:spPr>
          <a:xfrm>
            <a:off x="439200" y="294300"/>
            <a:ext cx="62712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just"/>
            <a:r>
              <a:rPr lang="lt-LT" dirty="0"/>
              <a:t>Kas trukdo ugdyti sveikatos raštingumą?</a:t>
            </a:r>
          </a:p>
        </p:txBody>
      </p:sp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51EBCFA5-72B1-FE95-85D9-30A90FF4913F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4983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524D661C-3935-426D-C58B-EC6670F21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>
            <a:extLst>
              <a:ext uri="{FF2B5EF4-FFF2-40B4-BE49-F238E27FC236}">
                <a16:creationId xmlns:a16="http://schemas.microsoft.com/office/drawing/2014/main" id="{D6E0B585-762D-3E99-70D4-3ED9F2E709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61479" y="1289583"/>
            <a:ext cx="5824875" cy="22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lt-LT" sz="4000" dirty="0"/>
              <a:t>Ką daryti?</a:t>
            </a:r>
          </a:p>
        </p:txBody>
      </p:sp>
      <p:sp>
        <p:nvSpPr>
          <p:cNvPr id="243" name="Google Shape;243;p36">
            <a:extLst>
              <a:ext uri="{FF2B5EF4-FFF2-40B4-BE49-F238E27FC236}">
                <a16:creationId xmlns:a16="http://schemas.microsoft.com/office/drawing/2014/main" id="{62AFC792-E950-A614-437C-4F645B9ED2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41104" y="429774"/>
            <a:ext cx="4945250" cy="100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4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lt-LT" sz="4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sz="44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8C81FF-04CE-4861-D5FB-E851608BC3E8}"/>
              </a:ext>
            </a:extLst>
          </p:cNvPr>
          <p:cNvCxnSpPr/>
          <p:nvPr/>
        </p:nvCxnSpPr>
        <p:spPr>
          <a:xfrm>
            <a:off x="7835154" y="3150157"/>
            <a:ext cx="448235" cy="0"/>
          </a:xfrm>
          <a:prstGeom prst="line">
            <a:avLst/>
          </a:prstGeom>
          <a:ln w="76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4A5BC95D-1301-337C-9B28-36A9500B7759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 </a:t>
            </a:r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0151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DE3A8711-B182-CA91-2CE5-5D81415C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C7D39-6BD1-A07B-E665-7012519E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1200" y="0"/>
            <a:ext cx="3232800" cy="484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C628E213-7982-D286-D58B-0829C3D3E0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2515" y="1474236"/>
            <a:ext cx="5125616" cy="325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8763" indent="-171450" algn="just">
              <a:buFont typeface="Arial" panose="020B0604020202020204" pitchFamily="34" charset="0"/>
              <a:buChar char="•"/>
            </a:pPr>
            <a:r>
              <a:rPr lang="lt-LT" dirty="0"/>
              <a:t>integruoti sveikatos temas į kasdienę veiklą</a:t>
            </a:r>
          </a:p>
          <a:p>
            <a:pPr marL="258763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indent="-171450" algn="just">
              <a:buFont typeface="Arial" panose="020B0604020202020204" pitchFamily="34" charset="0"/>
              <a:buChar char="•"/>
            </a:pPr>
            <a:r>
              <a:rPr lang="lt-LT" dirty="0"/>
              <a:t>skatinti aktyvų judėjimą</a:t>
            </a:r>
          </a:p>
          <a:p>
            <a:pPr marL="258763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indent="-171450" algn="just">
              <a:buFont typeface="Arial" panose="020B0604020202020204" pitchFamily="34" charset="0"/>
              <a:buChar char="•"/>
            </a:pPr>
            <a:r>
              <a:rPr lang="lt-LT" dirty="0"/>
              <a:t>ugdyti emocinį raštingumą</a:t>
            </a:r>
          </a:p>
          <a:p>
            <a:pPr marL="258763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indent="-171450" algn="just">
              <a:buFont typeface="Arial" panose="020B0604020202020204" pitchFamily="34" charset="0"/>
              <a:buChar char="•"/>
            </a:pPr>
            <a:r>
              <a:rPr lang="lt-LT" dirty="0"/>
              <a:t>bendradarbiauti su šeimomis</a:t>
            </a:r>
          </a:p>
          <a:p>
            <a:pPr marL="258763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indent="-171450" algn="just">
              <a:buFont typeface="Arial" panose="020B0604020202020204" pitchFamily="34" charset="0"/>
              <a:buChar char="•"/>
            </a:pPr>
            <a:r>
              <a:rPr lang="lt-LT" dirty="0"/>
              <a:t>bendradarbiauti su sveikatos priežiūros specialistais ir jų organizacijomis </a:t>
            </a:r>
          </a:p>
          <a:p>
            <a:pPr marL="258763" indent="-1714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58763" indent="-171450" algn="just">
              <a:buFont typeface="Arial" panose="020B0604020202020204" pitchFamily="34" charset="0"/>
              <a:buChar char="•"/>
            </a:pPr>
            <a:r>
              <a:rPr lang="lt-LT" dirty="0"/>
              <a:t>kurti sveikatai palankią aplinką</a:t>
            </a:r>
          </a:p>
        </p:txBody>
      </p:sp>
      <p:sp>
        <p:nvSpPr>
          <p:cNvPr id="4" name="Google Shape;500;p51">
            <a:extLst>
              <a:ext uri="{FF2B5EF4-FFF2-40B4-BE49-F238E27FC236}">
                <a16:creationId xmlns:a16="http://schemas.microsoft.com/office/drawing/2014/main" id="{8B63D836-15CE-CC29-DF09-A4D1093436B5}"/>
              </a:ext>
            </a:extLst>
          </p:cNvPr>
          <p:cNvSpPr txBox="1">
            <a:spLocks/>
          </p:cNvSpPr>
          <p:nvPr/>
        </p:nvSpPr>
        <p:spPr>
          <a:xfrm>
            <a:off x="522515" y="294300"/>
            <a:ext cx="5656163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lt-LT" sz="2400" dirty="0"/>
              <a:t>Rekomendacijos</a:t>
            </a:r>
          </a:p>
        </p:txBody>
      </p:sp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1BCCDBE8-29B2-D726-34E1-E9D093B0E895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18591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5"/>
          <p:cNvSpPr txBox="1">
            <a:spLocks noGrp="1"/>
          </p:cNvSpPr>
          <p:nvPr>
            <p:ph type="title"/>
          </p:nvPr>
        </p:nvSpPr>
        <p:spPr>
          <a:xfrm>
            <a:off x="532250" y="585128"/>
            <a:ext cx="7726150" cy="13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-LT" sz="4500" dirty="0">
                <a:solidFill>
                  <a:schemeClr val="bg1"/>
                </a:solidFill>
              </a:rPr>
              <a:t>Ačiū</a:t>
            </a:r>
            <a:r>
              <a:rPr lang="en-US" sz="4500" dirty="0">
                <a:solidFill>
                  <a:schemeClr val="bg1"/>
                </a:solidFill>
              </a:rPr>
              <a:t>!</a:t>
            </a:r>
            <a:endParaRPr sz="4500" dirty="0">
              <a:solidFill>
                <a:schemeClr val="bg1"/>
              </a:solidFill>
            </a:endParaRPr>
          </a:p>
        </p:txBody>
      </p:sp>
      <p:sp>
        <p:nvSpPr>
          <p:cNvPr id="709" name="Google Shape;709;p65"/>
          <p:cNvSpPr txBox="1"/>
          <p:nvPr/>
        </p:nvSpPr>
        <p:spPr>
          <a:xfrm>
            <a:off x="627500" y="2163206"/>
            <a:ext cx="3841200" cy="117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t-LT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 Light"/>
              </a:rPr>
              <a:t>andrej.rudanov@elski.org</a:t>
            </a:r>
            <a:endParaRPr sz="140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t-LT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 Light"/>
              </a:rPr>
              <a:t>+370 686 80049</a:t>
            </a:r>
            <a:endParaRPr lang="en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 Light"/>
              </a:rPr>
              <a:t>www.elskigroup.eu</a:t>
            </a:r>
            <a:endParaRPr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 Ligh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DF745D-ACBE-374C-805F-BC0681EE1D97}"/>
              </a:ext>
            </a:extLst>
          </p:cNvPr>
          <p:cNvCxnSpPr/>
          <p:nvPr/>
        </p:nvCxnSpPr>
        <p:spPr>
          <a:xfrm>
            <a:off x="718575" y="1786996"/>
            <a:ext cx="448235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8EA4624A-B58E-F55C-0760-90CC4ADAC7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907" y="3892884"/>
            <a:ext cx="217170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>
            <a:spLocks noGrp="1"/>
          </p:cNvSpPr>
          <p:nvPr>
            <p:ph type="title"/>
          </p:nvPr>
        </p:nvSpPr>
        <p:spPr>
          <a:xfrm>
            <a:off x="3850433" y="1606824"/>
            <a:ext cx="5035921" cy="144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lt-LT" sz="4000" dirty="0"/>
              <a:t>Kodėl ši tema svarbi šiandien?</a:t>
            </a:r>
            <a:endParaRPr sz="4000" dirty="0"/>
          </a:p>
        </p:txBody>
      </p:sp>
      <p:sp>
        <p:nvSpPr>
          <p:cNvPr id="243" name="Google Shape;243;p36"/>
          <p:cNvSpPr txBox="1">
            <a:spLocks noGrp="1"/>
          </p:cNvSpPr>
          <p:nvPr>
            <p:ph type="title" idx="4294967295"/>
          </p:nvPr>
        </p:nvSpPr>
        <p:spPr>
          <a:xfrm>
            <a:off x="3941104" y="429774"/>
            <a:ext cx="4945250" cy="100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4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</a:t>
            </a:r>
            <a:endParaRPr sz="44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DA8396-CAF2-574B-A053-C106A94514C2}"/>
              </a:ext>
            </a:extLst>
          </p:cNvPr>
          <p:cNvCxnSpPr/>
          <p:nvPr/>
        </p:nvCxnSpPr>
        <p:spPr>
          <a:xfrm>
            <a:off x="7835154" y="3150157"/>
            <a:ext cx="448235" cy="0"/>
          </a:xfrm>
          <a:prstGeom prst="line">
            <a:avLst/>
          </a:prstGeom>
          <a:ln w="76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11;p41">
            <a:extLst>
              <a:ext uri="{FF2B5EF4-FFF2-40B4-BE49-F238E27FC236}">
                <a16:creationId xmlns:a16="http://schemas.microsoft.com/office/drawing/2014/main" id="{C8897595-0E4E-8A05-9230-FAFCA3F7A090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 </a:t>
            </a:r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D29808E8-BF35-A362-E11C-22EBC36F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73DCA-C066-A492-4957-92F2DFF2C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1200" y="3472"/>
            <a:ext cx="3232800" cy="484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5DC32081-87D8-641C-7E01-EE3194AC138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1187" y="1159200"/>
            <a:ext cx="5036943" cy="357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Ligos ir ūminės sveikatos būklės jaunėja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Tarp vaikų vis dažniau formuojasi poliligotumas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Daugėja vaikų su nutukimu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Mažėja fizinis aktyvumas (bendra pasaulio tendencija)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Daug laiko praleidžiama prie ekranų (telefonas, planšetinis kompiuteris, kompiuterio monitorius ir pan.)</a:t>
            </a:r>
          </a:p>
          <a:p>
            <a:pPr marL="0" indent="0"/>
            <a:r>
              <a:rPr lang="lt-LT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Auga psichoemocinės sveikatos iššūkiai</a:t>
            </a:r>
          </a:p>
        </p:txBody>
      </p:sp>
      <p:sp>
        <p:nvSpPr>
          <p:cNvPr id="16" name="Google Shape;311;p41">
            <a:extLst>
              <a:ext uri="{FF2B5EF4-FFF2-40B4-BE49-F238E27FC236}">
                <a16:creationId xmlns:a16="http://schemas.microsoft.com/office/drawing/2014/main" id="{2BB34FD8-5EB8-E530-7F26-FFF7CA8A55D4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  <p:sp>
        <p:nvSpPr>
          <p:cNvPr id="4" name="Google Shape;500;p51">
            <a:extLst>
              <a:ext uri="{FF2B5EF4-FFF2-40B4-BE49-F238E27FC236}">
                <a16:creationId xmlns:a16="http://schemas.microsoft.com/office/drawing/2014/main" id="{EEE4C2BF-3078-7618-8900-925F99288F21}"/>
              </a:ext>
            </a:extLst>
          </p:cNvPr>
          <p:cNvSpPr txBox="1">
            <a:spLocks/>
          </p:cNvSpPr>
          <p:nvPr/>
        </p:nvSpPr>
        <p:spPr>
          <a:xfrm>
            <a:off x="611188" y="294300"/>
            <a:ext cx="5408012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lt-LT" sz="2400" dirty="0"/>
              <a:t>Rizikas lemianti aplinka</a:t>
            </a:r>
          </a:p>
        </p:txBody>
      </p:sp>
    </p:spTree>
    <p:extLst>
      <p:ext uri="{BB962C8B-B14F-4D97-AF65-F5344CB8AC3E}">
        <p14:creationId xmlns:p14="http://schemas.microsoft.com/office/powerpoint/2010/main" val="158429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FAD45FB5-88B9-730F-0D8C-8CEBC16E6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3D162-D7F5-47C0-0390-222D5B4F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515" y="1133946"/>
            <a:ext cx="5093188" cy="339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B0FC63AF-CDDA-BABE-61D8-D212B7EF7B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09600" y="1159200"/>
            <a:ext cx="3196800" cy="357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Sveika ir pažangi visuomenė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Progresyvi visuomenė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Kurianti ir mąstanti visuomenė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dirty="0"/>
              <a:t>Stipri valstybė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</p:txBody>
      </p:sp>
      <p:sp>
        <p:nvSpPr>
          <p:cNvPr id="16" name="Google Shape;311;p41">
            <a:extLst>
              <a:ext uri="{FF2B5EF4-FFF2-40B4-BE49-F238E27FC236}">
                <a16:creationId xmlns:a16="http://schemas.microsoft.com/office/drawing/2014/main" id="{ADE54194-8BBA-0DA0-88D3-89C13CA52B45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  <p:sp>
        <p:nvSpPr>
          <p:cNvPr id="4" name="Google Shape;500;p51">
            <a:extLst>
              <a:ext uri="{FF2B5EF4-FFF2-40B4-BE49-F238E27FC236}">
                <a16:creationId xmlns:a16="http://schemas.microsoft.com/office/drawing/2014/main" id="{E6B119D5-7928-C896-04FF-19701B466767}"/>
              </a:ext>
            </a:extLst>
          </p:cNvPr>
          <p:cNvSpPr txBox="1">
            <a:spLocks/>
          </p:cNvSpPr>
          <p:nvPr/>
        </p:nvSpPr>
        <p:spPr>
          <a:xfrm>
            <a:off x="522515" y="294300"/>
            <a:ext cx="5656163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lt-LT" sz="2400" dirty="0"/>
              <a:t>Kokius tikslus sau keliame?</a:t>
            </a:r>
          </a:p>
        </p:txBody>
      </p:sp>
    </p:spTree>
    <p:extLst>
      <p:ext uri="{BB962C8B-B14F-4D97-AF65-F5344CB8AC3E}">
        <p14:creationId xmlns:p14="http://schemas.microsoft.com/office/powerpoint/2010/main" val="190329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and person in lab coats using a computer&#10;&#10;AI-generated content may be incorrect.">
            <a:extLst>
              <a:ext uri="{FF2B5EF4-FFF2-40B4-BE49-F238E27FC236}">
                <a16:creationId xmlns:a16="http://schemas.microsoft.com/office/drawing/2014/main" id="{EB62BE0A-0BC7-642A-A72C-65D89821F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15" b="48315"/>
          <a:stretch>
            <a:fillRect/>
          </a:stretch>
        </p:blipFill>
        <p:spPr>
          <a:xfrm>
            <a:off x="15" y="7"/>
            <a:ext cx="5411536" cy="2226971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3" name="Picture 12" descr="A diagram of a human body&#10;&#10;AI-generated content may be incorrect.">
            <a:extLst>
              <a:ext uri="{FF2B5EF4-FFF2-40B4-BE49-F238E27FC236}">
                <a16:creationId xmlns:a16="http://schemas.microsoft.com/office/drawing/2014/main" id="{36361828-8CBD-FC73-A451-4673116BF9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02" r="-3" b="22506"/>
          <a:stretch>
            <a:fillRect/>
          </a:stretch>
        </p:blipFill>
        <p:spPr>
          <a:xfrm>
            <a:off x="4216675" y="8"/>
            <a:ext cx="4927327" cy="2813043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5" name="Picture 14" descr="People holding a puzzle piece&#10;&#10;AI-generated content may be incorrect.">
            <a:extLst>
              <a:ext uri="{FF2B5EF4-FFF2-40B4-BE49-F238E27FC236}">
                <a16:creationId xmlns:a16="http://schemas.microsoft.com/office/drawing/2014/main" id="{DBE71F4A-50B7-2B13-0ABE-B4192A7751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630" b="38619"/>
          <a:stretch>
            <a:fillRect/>
          </a:stretch>
        </p:blipFill>
        <p:spPr>
          <a:xfrm>
            <a:off x="3136509" y="2915920"/>
            <a:ext cx="6007493" cy="2227580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7" name="Picture 16" descr="A person looking at papers&#10;&#10;AI-generated content may be incorrect.">
            <a:extLst>
              <a:ext uri="{FF2B5EF4-FFF2-40B4-BE49-F238E27FC236}">
                <a16:creationId xmlns:a16="http://schemas.microsoft.com/office/drawing/2014/main" id="{13E1FD2E-3036-3760-342E-BC7D7F3703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69" r="2" b="38721"/>
          <a:stretch>
            <a:fillRect/>
          </a:stretch>
        </p:blipFill>
        <p:spPr>
          <a:xfrm>
            <a:off x="1" y="2329848"/>
            <a:ext cx="4657165" cy="2813652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766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FCA8787E-CB09-F12C-8943-BD0767668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>
            <a:extLst>
              <a:ext uri="{FF2B5EF4-FFF2-40B4-BE49-F238E27FC236}">
                <a16:creationId xmlns:a16="http://schemas.microsoft.com/office/drawing/2014/main" id="{1B5347D1-04AE-245A-8729-DDCC3E837A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9665" y="1294362"/>
            <a:ext cx="6976689" cy="241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lt-LT" sz="4000" dirty="0"/>
              <a:t>Sveikatos</a:t>
            </a:r>
            <a:br>
              <a:rPr lang="lt-LT" sz="4000" dirty="0"/>
            </a:br>
            <a:r>
              <a:rPr lang="lt-LT" sz="4000" dirty="0"/>
              <a:t>raštingumas ir sąmoningumas – </a:t>
            </a:r>
            <a:br>
              <a:rPr lang="lt-LT" sz="4000" dirty="0"/>
            </a:br>
            <a:r>
              <a:rPr lang="lt-LT" sz="4000" dirty="0"/>
              <a:t>kas tai?</a:t>
            </a:r>
          </a:p>
        </p:txBody>
      </p:sp>
      <p:sp>
        <p:nvSpPr>
          <p:cNvPr id="243" name="Google Shape;243;p36">
            <a:extLst>
              <a:ext uri="{FF2B5EF4-FFF2-40B4-BE49-F238E27FC236}">
                <a16:creationId xmlns:a16="http://schemas.microsoft.com/office/drawing/2014/main" id="{5E593E7F-E393-EB21-C541-5255D55FC0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41104" y="429774"/>
            <a:ext cx="4945250" cy="100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4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lt-LT" sz="4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sz="44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EDA2BA-79C1-6AB1-7BCB-076E4353F420}"/>
              </a:ext>
            </a:extLst>
          </p:cNvPr>
          <p:cNvCxnSpPr/>
          <p:nvPr/>
        </p:nvCxnSpPr>
        <p:spPr>
          <a:xfrm>
            <a:off x="7835154" y="3150157"/>
            <a:ext cx="448235" cy="0"/>
          </a:xfrm>
          <a:prstGeom prst="line">
            <a:avLst/>
          </a:prstGeom>
          <a:ln w="76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1C1B823D-B1DF-1B9D-F886-62C72A2E7782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 </a:t>
            </a:r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48115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8AEA8F17-D8E2-9BAF-C8A6-770DE57B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7CD66-76FA-50E0-8097-D41555B0B7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1200" y="0"/>
            <a:ext cx="3232800" cy="484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947205E4-63A7-768D-6CD6-ABA363F6D48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1188" y="1166400"/>
            <a:ext cx="4676158" cy="3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lt-LT" dirty="0"/>
              <a:t> ... tai gebėjimas:</a:t>
            </a:r>
          </a:p>
          <a:p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suprasti informaciją apie sveikatą;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priimti sveikatai palankius sprendimus;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taikyti sveikos gyvensenos principus kasdienybėje.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endParaRPr lang="lt-LT" dirty="0"/>
          </a:p>
          <a:p>
            <a:r>
              <a:rPr lang="lt-LT" i="1" dirty="0"/>
              <a:t>Ikimokykliniame amžiuje </a:t>
            </a:r>
            <a:r>
              <a:rPr lang="lt-LT" dirty="0"/>
              <a:t>tai reiškia:</a:t>
            </a:r>
          </a:p>
          <a:p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suprasti kūną;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mokėti rūpintis savimi;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formuoti sveikus įpročius.</a:t>
            </a:r>
          </a:p>
        </p:txBody>
      </p:sp>
      <p:sp>
        <p:nvSpPr>
          <p:cNvPr id="4" name="Google Shape;500;p51">
            <a:extLst>
              <a:ext uri="{FF2B5EF4-FFF2-40B4-BE49-F238E27FC236}">
                <a16:creationId xmlns:a16="http://schemas.microsoft.com/office/drawing/2014/main" id="{075228EB-CFF4-E5D9-8696-9A616BA01B86}"/>
              </a:ext>
            </a:extLst>
          </p:cNvPr>
          <p:cNvSpPr txBox="1">
            <a:spLocks/>
          </p:cNvSpPr>
          <p:nvPr/>
        </p:nvSpPr>
        <p:spPr>
          <a:xfrm>
            <a:off x="611188" y="294300"/>
            <a:ext cx="5422412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lt-LT" sz="2400" dirty="0"/>
              <a:t>Sveikatos raštingumas - ...</a:t>
            </a:r>
          </a:p>
        </p:txBody>
      </p:sp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E68567B5-E77F-9DC2-CCB6-F22F44D7B221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3140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3A13FF04-E0E2-C6FC-4D11-FE2903BBE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0AF69-C77D-287A-F9E4-7A7FF8737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1200" y="0"/>
            <a:ext cx="3232800" cy="484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4A47A8AC-26D4-DB47-B2F6-DE6BD0BAC5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0399" y="1166400"/>
            <a:ext cx="4690727" cy="3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lt-LT" dirty="0"/>
              <a:t>... tai:</a:t>
            </a:r>
          </a:p>
          <a:p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supratimas apie savo kūną;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emocijų atpažinimas;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higienos įpročiai;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fizinis aktyvumas;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dirty="0"/>
              <a:t>sveika mityba;</a:t>
            </a:r>
          </a:p>
          <a:p>
            <a:pPr>
              <a:buFont typeface="Arial" panose="020B0604020202020204" pitchFamily="34" charset="0"/>
              <a:buChar char="•"/>
            </a:pPr>
            <a:endParaRPr lang="lt-LT" dirty="0"/>
          </a:p>
          <a:p>
            <a:pPr>
              <a:buFont typeface="Arial" panose="020B0604020202020204" pitchFamily="34" charset="0"/>
              <a:buChar char="•"/>
            </a:pPr>
            <a:r>
              <a:rPr lang="lt-LT" i="1" u="sng" dirty="0"/>
              <a:t>atsakomybės už savo sveikatos būklę supratimas ir prisiėmimas.</a:t>
            </a:r>
          </a:p>
          <a:p>
            <a:endParaRPr lang="lt-LT" dirty="0"/>
          </a:p>
          <a:p>
            <a:endParaRPr lang="lt-LT" dirty="0"/>
          </a:p>
          <a:p>
            <a:pPr marL="85725" indent="0"/>
            <a:r>
              <a:rPr lang="lt-LT" b="1" i="1" dirty="0">
                <a:solidFill>
                  <a:srgbClr val="0070C0"/>
                </a:solidFill>
              </a:rPr>
              <a:t>Svarbu:</a:t>
            </a:r>
            <a:r>
              <a:rPr lang="lt-LT" dirty="0"/>
              <a:t> daugiausiai formuojasi per patirtį, o ne tik per informaciją.</a:t>
            </a:r>
          </a:p>
        </p:txBody>
      </p:sp>
      <p:sp>
        <p:nvSpPr>
          <p:cNvPr id="4" name="Google Shape;500;p51">
            <a:extLst>
              <a:ext uri="{FF2B5EF4-FFF2-40B4-BE49-F238E27FC236}">
                <a16:creationId xmlns:a16="http://schemas.microsoft.com/office/drawing/2014/main" id="{377AE733-56F7-5290-7AC0-B3E5BA7EECBD}"/>
              </a:ext>
            </a:extLst>
          </p:cNvPr>
          <p:cNvSpPr txBox="1">
            <a:spLocks/>
          </p:cNvSpPr>
          <p:nvPr/>
        </p:nvSpPr>
        <p:spPr>
          <a:xfrm>
            <a:off x="439200" y="294300"/>
            <a:ext cx="54720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lt-LT" sz="2400" dirty="0"/>
              <a:t>Sveikatos sąmoningumas – ...</a:t>
            </a:r>
            <a:endParaRPr lang="lt-LT" sz="2400" b="0" dirty="0"/>
          </a:p>
        </p:txBody>
      </p:sp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6088B0BB-8D08-7E72-44FB-4B6F5EEC45DD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</a:t>
            </a:r>
            <a:r>
              <a:rPr lang="lt-LT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7779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23403BA9-00EE-838F-95E4-7DDB1F924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>
            <a:extLst>
              <a:ext uri="{FF2B5EF4-FFF2-40B4-BE49-F238E27FC236}">
                <a16:creationId xmlns:a16="http://schemas.microsoft.com/office/drawing/2014/main" id="{5F72EB32-21E5-9677-46B5-9143E7EFDF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1716" y="2006883"/>
            <a:ext cx="5824875" cy="22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lt-LT" sz="4000" dirty="0"/>
              <a:t>Kodėl ikimokyklinis ugdymas?</a:t>
            </a:r>
          </a:p>
        </p:txBody>
      </p:sp>
      <p:sp>
        <p:nvSpPr>
          <p:cNvPr id="243" name="Google Shape;243;p36">
            <a:extLst>
              <a:ext uri="{FF2B5EF4-FFF2-40B4-BE49-F238E27FC236}">
                <a16:creationId xmlns:a16="http://schemas.microsoft.com/office/drawing/2014/main" id="{4E016B38-A915-6A6A-10FC-3305E30094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41104" y="429774"/>
            <a:ext cx="4945250" cy="100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4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lt-LT" sz="44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sz="44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71E101-FB5A-18EF-5EE2-8E5600FF9D78}"/>
              </a:ext>
            </a:extLst>
          </p:cNvPr>
          <p:cNvCxnSpPr/>
          <p:nvPr/>
        </p:nvCxnSpPr>
        <p:spPr>
          <a:xfrm>
            <a:off x="7835154" y="3150157"/>
            <a:ext cx="448235" cy="0"/>
          </a:xfrm>
          <a:prstGeom prst="line">
            <a:avLst/>
          </a:prstGeom>
          <a:ln w="76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311;p41">
            <a:extLst>
              <a:ext uri="{FF2B5EF4-FFF2-40B4-BE49-F238E27FC236}">
                <a16:creationId xmlns:a16="http://schemas.microsoft.com/office/drawing/2014/main" id="{B3B6FCBE-86C1-E9CA-4E8E-B56955F0B5FB}"/>
              </a:ext>
            </a:extLst>
          </p:cNvPr>
          <p:cNvSpPr txBox="1"/>
          <p:nvPr/>
        </p:nvSpPr>
        <p:spPr>
          <a:xfrm>
            <a:off x="185775" y="4835754"/>
            <a:ext cx="895822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ELSKI  |  </a:t>
            </a:r>
            <a:r>
              <a:rPr lang="lt-LT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Kodėl sveikatos raštingumas ir sąmoningumas ikimokykliniame ugdyme yra svarbus </a:t>
            </a:r>
            <a:endParaRPr lang="lt-LT"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25303282"/>
      </p:ext>
    </p:extLst>
  </p:cSld>
  <p:clrMapOvr>
    <a:masterClrMapping/>
  </p:clrMapOvr>
</p:sld>
</file>

<file path=ppt/theme/theme1.xml><?xml version="1.0" encoding="utf-8"?>
<a:theme xmlns:a="http://schemas.openxmlformats.org/drawingml/2006/main" name="Management Consulting Toolkit by Slidesgo">
  <a:themeElements>
    <a:clrScheme name="Elski">
      <a:dk1>
        <a:srgbClr val="6D6E71"/>
      </a:dk1>
      <a:lt1>
        <a:srgbClr val="FFFFFF"/>
      </a:lt1>
      <a:dk2>
        <a:srgbClr val="2E3091"/>
      </a:dk2>
      <a:lt2>
        <a:srgbClr val="F1F1F2"/>
      </a:lt2>
      <a:accent1>
        <a:srgbClr val="28AAE1"/>
      </a:accent1>
      <a:accent2>
        <a:srgbClr val="1D76B8"/>
      </a:accent2>
      <a:accent3>
        <a:srgbClr val="CEDB28"/>
      </a:accent3>
      <a:accent4>
        <a:srgbClr val="96BA58"/>
      </a:accent4>
      <a:accent5>
        <a:srgbClr val="FFE108"/>
      </a:accent5>
      <a:accent6>
        <a:srgbClr val="D6D3D0"/>
      </a:accent6>
      <a:hlink>
        <a:srgbClr val="003BA3"/>
      </a:hlink>
      <a:folHlink>
        <a:srgbClr val="CEDB2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537</Words>
  <Application>Microsoft Office PowerPoint</Application>
  <PresentationFormat>On-screen Show (16:9)</PresentationFormat>
  <Paragraphs>144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Quicksand Light</vt:lpstr>
      <vt:lpstr>Verdana</vt:lpstr>
      <vt:lpstr>Lato</vt:lpstr>
      <vt:lpstr>Lato Light</vt:lpstr>
      <vt:lpstr>Montserrat</vt:lpstr>
      <vt:lpstr>Lato Black</vt:lpstr>
      <vt:lpstr>Barlow</vt:lpstr>
      <vt:lpstr>Management Consulting Toolkit by Slidesgo</vt:lpstr>
      <vt:lpstr>Kodėl  sveikatos raštingumas ir sąmoningumas ikimokykliniame ugdyme yra svarbus  </vt:lpstr>
      <vt:lpstr>Kodėl ši tema svarbi šiandien?</vt:lpstr>
      <vt:lpstr>PowerPoint Presentation</vt:lpstr>
      <vt:lpstr>PowerPoint Presentation</vt:lpstr>
      <vt:lpstr>PowerPoint Presentation</vt:lpstr>
      <vt:lpstr>Sveikatos raštingumas ir sąmoningumas –  kas tai?</vt:lpstr>
      <vt:lpstr>PowerPoint Presentation</vt:lpstr>
      <vt:lpstr>PowerPoint Presentation</vt:lpstr>
      <vt:lpstr>Kodėl ikimokyklinis ugdymas?</vt:lpstr>
      <vt:lpstr>Medicinos mokslo                              įrodymai</vt:lpstr>
      <vt:lpstr>PowerPoint Presentation</vt:lpstr>
      <vt:lpstr>PowerPoint Presentation</vt:lpstr>
      <vt:lpstr>PowerPoint Presentation</vt:lpstr>
      <vt:lpstr>PowerPoint Presentation</vt:lpstr>
      <vt:lpstr>Ką daryti?</vt:lpstr>
      <vt:lpstr>PowerPoint Presentation</vt:lpstr>
      <vt:lpstr>Ačiū!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</dc:title>
  <dc:creator>Andrej Rudanov</dc:creator>
  <cp:lastModifiedBy>Andrej Rudanov</cp:lastModifiedBy>
  <cp:revision>130</cp:revision>
  <dcterms:modified xsi:type="dcterms:W3CDTF">2026-03-10T07:16:29Z</dcterms:modified>
</cp:coreProperties>
</file>